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  <p:sldMasterId id="2147483670" r:id="rId3"/>
  </p:sldMasterIdLst>
  <p:notesMasterIdLst>
    <p:notesMasterId r:id="rId62"/>
  </p:notesMasterIdLst>
  <p:handoutMasterIdLst>
    <p:handoutMasterId r:id="rId63"/>
  </p:handoutMasterIdLst>
  <p:sldIdLst>
    <p:sldId id="266" r:id="rId4"/>
    <p:sldId id="701" r:id="rId5"/>
    <p:sldId id="705" r:id="rId6"/>
    <p:sldId id="706" r:id="rId7"/>
    <p:sldId id="707" r:id="rId8"/>
    <p:sldId id="747" r:id="rId9"/>
    <p:sldId id="708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17" r:id="rId18"/>
    <p:sldId id="734" r:id="rId19"/>
    <p:sldId id="735" r:id="rId20"/>
    <p:sldId id="736" r:id="rId21"/>
    <p:sldId id="737" r:id="rId22"/>
    <p:sldId id="738" r:id="rId23"/>
    <p:sldId id="739" r:id="rId24"/>
    <p:sldId id="740" r:id="rId25"/>
    <p:sldId id="741" r:id="rId26"/>
    <p:sldId id="742" r:id="rId27"/>
    <p:sldId id="743" r:id="rId28"/>
    <p:sldId id="744" r:id="rId29"/>
    <p:sldId id="745" r:id="rId30"/>
    <p:sldId id="718" r:id="rId31"/>
    <p:sldId id="719" r:id="rId32"/>
    <p:sldId id="720" r:id="rId33"/>
    <p:sldId id="753" r:id="rId34"/>
    <p:sldId id="721" r:id="rId35"/>
    <p:sldId id="722" r:id="rId36"/>
    <p:sldId id="723" r:id="rId37"/>
    <p:sldId id="724" r:id="rId38"/>
    <p:sldId id="725" r:id="rId39"/>
    <p:sldId id="726" r:id="rId40"/>
    <p:sldId id="727" r:id="rId41"/>
    <p:sldId id="728" r:id="rId42"/>
    <p:sldId id="729" r:id="rId43"/>
    <p:sldId id="730" r:id="rId44"/>
    <p:sldId id="731" r:id="rId45"/>
    <p:sldId id="754" r:id="rId46"/>
    <p:sldId id="732" r:id="rId47"/>
    <p:sldId id="733" r:id="rId48"/>
    <p:sldId id="746" r:id="rId49"/>
    <p:sldId id="748" r:id="rId50"/>
    <p:sldId id="749" r:id="rId51"/>
    <p:sldId id="750" r:id="rId52"/>
    <p:sldId id="751" r:id="rId53"/>
    <p:sldId id="752" r:id="rId54"/>
    <p:sldId id="755" r:id="rId55"/>
    <p:sldId id="756" r:id="rId56"/>
    <p:sldId id="759" r:id="rId57"/>
    <p:sldId id="760" r:id="rId58"/>
    <p:sldId id="757" r:id="rId59"/>
    <p:sldId id="666" r:id="rId60"/>
    <p:sldId id="761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C567BE6-4E2E-2A45-BD72-59F9659A3211}">
          <p14:sldIdLst>
            <p14:sldId id="266"/>
            <p14:sldId id="701"/>
            <p14:sldId id="705"/>
            <p14:sldId id="706"/>
            <p14:sldId id="707"/>
            <p14:sldId id="747"/>
            <p14:sldId id="708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18"/>
            <p14:sldId id="719"/>
            <p14:sldId id="720"/>
            <p14:sldId id="753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54"/>
            <p14:sldId id="732"/>
            <p14:sldId id="733"/>
            <p14:sldId id="746"/>
            <p14:sldId id="748"/>
            <p14:sldId id="749"/>
            <p14:sldId id="750"/>
            <p14:sldId id="751"/>
            <p14:sldId id="752"/>
            <p14:sldId id="755"/>
            <p14:sldId id="756"/>
            <p14:sldId id="759"/>
            <p14:sldId id="760"/>
            <p14:sldId id="757"/>
            <p14:sldId id="666"/>
            <p14:sldId id="7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A2B5"/>
    <a:srgbClr val="5F6C7E"/>
    <a:srgbClr val="FFFFFF"/>
    <a:srgbClr val="5F6C7D"/>
    <a:srgbClr val="4D586B"/>
    <a:srgbClr val="BB4646"/>
    <a:srgbClr val="02A2B5"/>
    <a:srgbClr val="4687AC"/>
    <a:srgbClr val="6A99A8"/>
    <a:srgbClr val="407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8" autoAdjust="0"/>
    <p:restoredTop sz="85354" autoAdjust="0"/>
  </p:normalViewPr>
  <p:slideViewPr>
    <p:cSldViewPr snapToGrid="0" snapToObjects="1">
      <p:cViewPr varScale="1">
        <p:scale>
          <a:sx n="234" d="100"/>
          <a:sy n="234" d="100"/>
        </p:scale>
        <p:origin x="306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1" d="100"/>
          <a:sy n="71" d="100"/>
        </p:scale>
        <p:origin x="3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FD447-ACB1-BC49-B8EF-23729E0A333F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F598F-7A46-204A-ADDD-A1229C86B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44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81E7F-E132-6445-AEED-102945CD4C20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1F886-8654-8C47-A174-271FD89A8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92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there! I’ve got some good news: you’re ready for the final part of logistic regression!</a:t>
            </a:r>
          </a:p>
          <a:p>
            <a:endParaRPr lang="en-US" dirty="0"/>
          </a:p>
          <a:p>
            <a:r>
              <a:rPr lang="en-US" dirty="0"/>
              <a:t>For this lesson, I’d like to introduce you to the technique of *gradient ascent,* which you can use to fit the logistic classifier to data.</a:t>
            </a:r>
          </a:p>
          <a:p>
            <a:endParaRPr lang="en-US" dirty="0"/>
          </a:p>
          <a:p>
            <a:r>
              <a:rPr lang="en-US" dirty="0"/>
              <a:t>That will complete the “logistic regression” problem. So let’s dive in!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another way to put it:</a:t>
            </a:r>
          </a:p>
          <a:p>
            <a:endParaRPr lang="en-US" dirty="0"/>
          </a:p>
          <a:p>
            <a:r>
              <a:rPr lang="en-US" dirty="0"/>
              <a:t>The gradient is a relatively simple function that is not too hard to invert.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4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in general, that won’t be the case, and you’ll need a different procedure.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17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“Gradient ascent” is probably the simplest such technique, so let’s see how that works.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66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basic idea.</a:t>
            </a:r>
          </a:p>
          <a:p>
            <a:endParaRPr lang="en-US" dirty="0"/>
          </a:p>
          <a:p>
            <a:r>
              <a:rPr lang="en-US" dirty="0"/>
              <a:t>Start somewhere and take steps *upward*, *toward* the maximum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60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suppose this is the function, f(x).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9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trying to find the location of its maximum value, x-star.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92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you start here, at some initial guess, x.</a:t>
            </a:r>
          </a:p>
          <a:p>
            <a:endParaRPr lang="en-US" dirty="0"/>
          </a:p>
          <a:p>
            <a:r>
              <a:rPr lang="en-US" dirty="0"/>
              <a:t>Now compute the derivative of f at this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008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the first derivative measures the slope of the function at this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1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you want to go “upwards” along f, the slope tells you which way to go!</a:t>
            </a:r>
          </a:p>
          <a:p>
            <a:endParaRPr lang="en-US" dirty="0"/>
          </a:p>
          <a:p>
            <a:r>
              <a:rPr lang="en-US" dirty="0"/>
              <a:t>In this case, it says you should move from “x” to “x plus s,” where s is some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3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 also remember what the gradient does in higher dimensions:</a:t>
            </a:r>
          </a:p>
          <a:p>
            <a:endParaRPr lang="en-US" dirty="0"/>
          </a:p>
          <a:p>
            <a:r>
              <a:rPr lang="en-US" dirty="0"/>
              <a:t>It points in the direction of steepest ascent!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15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begin with a generic optimization problem: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6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you just repeat from the new position: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85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is, move to x-prime equals x plus s, compute the slope or gradient, and move in the right direction.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that’s the intuitive idea.</a:t>
            </a:r>
          </a:p>
          <a:p>
            <a:endParaRPr lang="en-US" dirty="0"/>
          </a:p>
          <a:p>
            <a:r>
              <a:rPr lang="en-US" dirty="0"/>
              <a:t>Let’s make it more precise.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71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the idea of “taking a step.”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38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should we choose “s”?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60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You’d like to go in the *direction* of increasing slope…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7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one dimension, that’s just the *sign* of the derivative.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07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words, from the guess “x” you’ll either go to the right if the slope is positive, or to the left if the slope is negative.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4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you’re not done yet.</a:t>
            </a:r>
          </a:p>
          <a:p>
            <a:endParaRPr lang="en-US" dirty="0"/>
          </a:p>
          <a:p>
            <a:r>
              <a:rPr lang="en-US" dirty="0"/>
              <a:t>After all, how *large* should the step be?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741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introduce a scaling factor, alpha, for the size of the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2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you are given a function, f(x).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28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number of sophisticated schemes for selecting alpha, but in this gentle introduction to gradient ascent, let’s just take it to be a user-specified tuning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08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let’s always choose it to be positive, since it’s a scaling factor.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18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why should this work?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607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the 1-D case first.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80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happens when we move from “x” to “x plus s”?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43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consider the Taylor expansion.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90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“s” is small enough, then “s-squared” will also be very small, and we can ignore it and any other higher-order terms in “s.”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85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as a practical matter, assuming “s” is small means “alpha” will need to be small as well, so just keep that in mind when implementing this scheme.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43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Anyway, assuming a small “s”, then the value of the function at x plus s is approximately this expression: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984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current value PLUS the slope TIMES the step size.</a:t>
            </a:r>
          </a:p>
          <a:p>
            <a:endParaRPr lang="en-US" dirty="0"/>
          </a:p>
          <a:p>
            <a:r>
              <a:rPr lang="en-US" dirty="0"/>
              <a:t>Let’s plug in the step size…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52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let’s suppose you want to find the location, x_*, of its maximum value.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616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this first factor: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85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840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right – it’s always positive!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108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fact, it’s nothing more than the absolute value of the first derivative.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63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Consequently, the value at this new point, x plus s, *must be higher* than its current value at 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80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assuming that we ensure alpha is a positive value.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795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the 1-D case; what about higher dimensions?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0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right step size is the gradient of f, normalized, and again times a scaling constant.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276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determine that from the Taylor expansion in higher dimensions.</a:t>
            </a:r>
          </a:p>
          <a:p>
            <a:endParaRPr lang="en-US" dirty="0"/>
          </a:p>
          <a:p>
            <a:r>
              <a:rPr lang="en-US" dirty="0"/>
              <a:t>Which is f(x) plus s-transpose times the gradient of 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63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 plugging this step size into the first-order term of the Taylor expansion.</a:t>
            </a:r>
          </a:p>
          <a:p>
            <a:endParaRPr lang="en-US" dirty="0"/>
          </a:p>
          <a:p>
            <a:r>
              <a:rPr lang="en-US" dirty="0"/>
              <a:t>You’ll see that it makes this term positive, which is what you need to make progress toward finding the maximum.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18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f is a scalar function, then you know that the first derivative will be zero at the max.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007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summarize the gradient ascent algorithm.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996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with an initial guess.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456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repeatedly do the following: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732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the current guess.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930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the step size from the gradient.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378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step of this size in this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702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stop at some point.</a:t>
            </a:r>
          </a:p>
          <a:p>
            <a:endParaRPr lang="en-US" dirty="0"/>
          </a:p>
          <a:p>
            <a:r>
              <a:rPr lang="en-US" dirty="0"/>
              <a:t>There are different options for the stopping criteria, including taking a fixed number of steps or, as shown here, stopping when it doesn’t look like you are making any more progress.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95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that’s it – that’s the gradient ascent procedure.</a:t>
            </a:r>
          </a:p>
          <a:p>
            <a:endParaRPr lang="en-US" dirty="0"/>
          </a:p>
          <a:p>
            <a:r>
              <a:rPr lang="en-US" dirty="0"/>
              <a:t>To see whether you understand it, you should finish the notebook that accompanies this lesson.</a:t>
            </a:r>
          </a:p>
          <a:p>
            <a:endParaRPr lang="en-US" dirty="0"/>
          </a:p>
          <a:p>
            <a:r>
              <a:rPr lang="en-US" dirty="0"/>
              <a:t>It will have you apply gradient ascent to the problem of log-likelihood maximization, for the classification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693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end result will be a complete algorithm for logistic regression.</a:t>
            </a:r>
          </a:p>
          <a:p>
            <a:endParaRPr lang="en-US" dirty="0"/>
          </a:p>
          <a:p>
            <a:r>
              <a:rPr lang="en-US" dirty="0"/>
              <a:t>You can then take that and apply it to your favorite classification problem, like beating your friends at lobster fights.</a:t>
            </a:r>
          </a:p>
          <a:p>
            <a:endParaRPr lang="en-US" dirty="0"/>
          </a:p>
          <a:p>
            <a:r>
              <a:rPr lang="en-US" dirty="0" err="1"/>
              <a:t>Mmmmm</a:t>
            </a:r>
            <a:r>
              <a:rPr lang="en-US" dirty="0"/>
              <a:t>… lobster bisque…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88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Or, if x is a vector, then the gradient will be zero.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380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for linear regression, we want to minimize the residual error, or, equivalently, maximize the negative of the residual error.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012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Computing the gradient and setting it to zero, you’d find that the optimal parameters, theta-star, occurs at the solution to the normal equations.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6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 is especially nice because you can compute the solution “directly.”</a:t>
            </a:r>
          </a:p>
          <a:p>
            <a:endParaRPr lang="en-US" dirty="0"/>
          </a:p>
          <a:p>
            <a:r>
              <a:rPr lang="en-US" dirty="0"/>
              <a:t>By that I mean there are canned solvers that are guaranteed to produce a good solution in a finite number of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1F886-8654-8C47-A174-271FD89A8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4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6121165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5672951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5095759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4888796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4305091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4794723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5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33538" y="1110075"/>
            <a:ext cx="3595277" cy="3612444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6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3828815" y="1110075"/>
            <a:ext cx="4948296" cy="3612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84814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093392"/>
            <a:ext cx="8110832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186095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881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3628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4611277" cy="34739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6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4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968677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9" y="1268453"/>
            <a:ext cx="4705350" cy="3562526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text.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582563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w/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252349" y="1104932"/>
            <a:ext cx="4213956" cy="3739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6182318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621484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47650" y="274639"/>
            <a:ext cx="8595313" cy="712848"/>
          </a:xfrm>
          <a:prstGeom prst="rect">
            <a:avLst/>
          </a:prstGeom>
        </p:spPr>
        <p:txBody>
          <a:bodyPr/>
          <a:lstStyle>
            <a:lvl1pPr algn="l">
              <a:defRPr lang="en-US" sz="4000" b="0" i="0" kern="1200" dirty="0">
                <a:solidFill>
                  <a:schemeClr val="tx1"/>
                </a:solidFill>
                <a:latin typeface="Vitesse Bold"/>
                <a:ea typeface="Vitesse" charset="0"/>
                <a:cs typeface="Vitesse Bold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66461" y="796333"/>
            <a:ext cx="8576502" cy="5422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000" b="0" i="0" kern="1200" dirty="0">
                <a:solidFill>
                  <a:schemeClr val="tx2"/>
                </a:solidFill>
                <a:latin typeface="Vitesse Medium" charset="0"/>
                <a:ea typeface="Vitesse Medium" charset="0"/>
                <a:cs typeface="Vitesse Medium" charset="0"/>
              </a:defRPr>
            </a:lvl1pPr>
          </a:lstStyle>
          <a:p>
            <a:pPr lvl="0"/>
            <a:r>
              <a:rPr lang="en-US" dirty="0"/>
              <a:t>Module Name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47648" y="2292985"/>
            <a:ext cx="8595315" cy="432669"/>
          </a:xfrm>
          <a:prstGeom prst="rect">
            <a:avLst/>
          </a:prstGeom>
        </p:spPr>
        <p:txBody>
          <a:bodyPr anchor="ctr"/>
          <a:lstStyle>
            <a:lvl1pPr marL="0" indent="0" algn="l" defTabSz="457200" rtl="0" eaLnBrk="1" latinLnBrk="0" hangingPunct="1">
              <a:lnSpc>
                <a:spcPts val="1400"/>
              </a:lnSpc>
              <a:spcBef>
                <a:spcPct val="20000"/>
              </a:spcBef>
              <a:buFont typeface="Arial"/>
              <a:buNone/>
              <a:defRPr lang="en-US" sz="2400" b="1" kern="1200" baseline="0" dirty="0">
                <a:solidFill>
                  <a:srgbClr val="EEB21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endParaRPr lang="en-US" dirty="0"/>
          </a:p>
          <a:p>
            <a:pPr lvl="0"/>
            <a:r>
              <a:rPr lang="en-US" dirty="0"/>
              <a:t>Professor Name, Ph.D.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38241" y="2650975"/>
            <a:ext cx="8604722" cy="254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Title</a:t>
            </a:r>
          </a:p>
          <a:p>
            <a:pPr lvl="0"/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47647" y="4379683"/>
            <a:ext cx="8143760" cy="6810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 baseline="0">
                <a:solidFill>
                  <a:schemeClr val="tx2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Lesson name: e.g. R Examples</a:t>
            </a:r>
          </a:p>
          <a:p>
            <a:pPr lvl="0"/>
            <a:r>
              <a:rPr lang="en-US" dirty="0" err="1"/>
              <a:t>Subname</a:t>
            </a:r>
            <a:r>
              <a:rPr lang="en-US" dirty="0"/>
              <a:t> if applicable (e.g. Part II)</a:t>
            </a:r>
          </a:p>
          <a:p>
            <a:pPr lvl="0"/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47647" y="2896113"/>
            <a:ext cx="8595316" cy="3222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 baseline="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School Name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59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562392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158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5"/>
          <p:cNvSpPr>
            <a:spLocks noGrp="1"/>
          </p:cNvSpPr>
          <p:nvPr>
            <p:ph sz="quarter" idx="10"/>
          </p:nvPr>
        </p:nvSpPr>
        <p:spPr>
          <a:xfrm>
            <a:off x="252349" y="1268453"/>
            <a:ext cx="8280166" cy="351991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Helvetica" charset="0"/>
                <a:ea typeface="Helvetica" charset="0"/>
                <a:cs typeface="Helvetica" charset="0"/>
              </a:defRPr>
            </a:lvl1pPr>
            <a:lvl2pPr>
              <a:defRPr sz="1800">
                <a:latin typeface="Helvetica" charset="0"/>
                <a:ea typeface="Helvetica" charset="0"/>
                <a:cs typeface="Helvetica" charset="0"/>
              </a:defRPr>
            </a:lvl2pPr>
            <a:lvl3pPr>
              <a:defRPr sz="1600">
                <a:latin typeface="Helvetica" charset="0"/>
                <a:ea typeface="Helvetica" charset="0"/>
                <a:cs typeface="Helvetica" charset="0"/>
              </a:defRPr>
            </a:lvl3pPr>
            <a:lvl4pPr>
              <a:defRPr sz="1400">
                <a:latin typeface="Helvetica" charset="0"/>
                <a:ea typeface="Helvetica" charset="0"/>
                <a:cs typeface="Helvetica" charset="0"/>
              </a:defRPr>
            </a:lvl4pPr>
            <a:lvl5pPr>
              <a:defRPr sz="1200"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2349" y="274678"/>
            <a:ext cx="8280166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767238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252347" y="1268453"/>
            <a:ext cx="8449503" cy="3286125"/>
          </a:xfrm>
          <a:prstGeom prst="rect">
            <a:avLst/>
          </a:prstGeom>
        </p:spPr>
        <p:txBody>
          <a:bodyPr/>
          <a:lstStyle>
            <a:lvl1pPr marL="0" indent="0">
              <a:buFont typeface="Arial"/>
              <a:buNone/>
              <a:defRPr sz="2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b="1" dirty="0" err="1">
                <a:latin typeface="Helvetica"/>
                <a:cs typeface="Helvetica"/>
              </a:rPr>
              <a:t>Lorem</a:t>
            </a:r>
            <a:r>
              <a:rPr lang="en-US" b="1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Ipsum</a:t>
            </a:r>
            <a:r>
              <a:rPr lang="en-US" b="1" dirty="0">
                <a:latin typeface="Helvetica"/>
                <a:cs typeface="Helvetica"/>
              </a:rPr>
              <a:t> is simply dummy text </a:t>
            </a:r>
          </a:p>
          <a:p>
            <a:r>
              <a:rPr lang="en-US" sz="1800" dirty="0"/>
              <a:t>of the printing and typesetting industry. </a:t>
            </a:r>
            <a:r>
              <a:rPr lang="en-US" sz="1800" dirty="0" err="1"/>
              <a:t>Lorem</a:t>
            </a:r>
            <a:r>
              <a:rPr lang="en-US" sz="1800" dirty="0"/>
              <a:t> </a:t>
            </a:r>
            <a:r>
              <a:rPr lang="en-US" sz="1800" dirty="0" err="1"/>
              <a:t>Ipsum</a:t>
            </a:r>
            <a:r>
              <a:rPr lang="en-US" sz="1800" dirty="0"/>
              <a:t> has been the industry's standard dummy text ever since the 1500s, when an unknown printer took a galley of type and scrambled it to make a type specimen book. </a:t>
            </a:r>
          </a:p>
          <a:p>
            <a:endParaRPr lang="en-US" sz="1800" dirty="0"/>
          </a:p>
          <a:p>
            <a:r>
              <a:rPr lang="en-US" b="1" dirty="0"/>
              <a:t>It has survived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not only five centuries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but also the leap into electronic typesetting, 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remaining essentially unchanged.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2348" y="274678"/>
            <a:ext cx="8449503" cy="993775"/>
          </a:xfrm>
          <a:prstGeom prst="rect">
            <a:avLst/>
          </a:prstGeom>
        </p:spPr>
        <p:txBody>
          <a:bodyPr/>
          <a:lstStyle>
            <a:lvl1pPr algn="l">
              <a:defRPr lang="en-US" sz="4000" kern="1200" dirty="0">
                <a:solidFill>
                  <a:schemeClr val="tx1"/>
                </a:solidFill>
                <a:latin typeface="Vitesse Bold"/>
                <a:ea typeface="+mj-ea"/>
                <a:cs typeface="Vitesse Bold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9298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68" r:id="rId3"/>
    <p:sldLayoutId id="2147483660" r:id="rId4"/>
    <p:sldLayoutId id="2147483669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4793747"/>
            <a:ext cx="613954" cy="27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664" r:id="rId3"/>
    <p:sldLayoutId id="2147483665" r:id="rId4"/>
    <p:sldLayoutId id="2147483672" r:id="rId5"/>
    <p:sldLayoutId id="2147483666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67" y="262218"/>
            <a:ext cx="5691763" cy="7128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Introduction to Computing for Data Analysis</a:t>
            </a:r>
            <a:endParaRPr lang="en-US" b="0" dirty="0">
              <a:latin typeface="Vitesse Bold"/>
              <a:cs typeface="Vitesse Bold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6667" y="1710026"/>
            <a:ext cx="5279783" cy="542236"/>
          </a:xfrm>
        </p:spPr>
        <p:txBody>
          <a:bodyPr/>
          <a:lstStyle/>
          <a:p>
            <a:r>
              <a:rPr lang="en-US" sz="2600" dirty="0"/>
              <a:t>Logistic regression (classification)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16668" y="3125353"/>
            <a:ext cx="4305091" cy="432669"/>
          </a:xfrm>
        </p:spPr>
        <p:txBody>
          <a:bodyPr anchor="ctr"/>
          <a:lstStyle/>
          <a:p>
            <a:endParaRPr lang="en-US" dirty="0"/>
          </a:p>
          <a:p>
            <a:r>
              <a:rPr lang="en-US" dirty="0"/>
              <a:t>Richard </a:t>
            </a:r>
            <a:r>
              <a:rPr lang="en-US" dirty="0" err="1"/>
              <a:t>Vuduc</a:t>
            </a:r>
            <a:r>
              <a:rPr lang="en-US" dirty="0"/>
              <a:t>, Ph.D.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6668" y="3503332"/>
            <a:ext cx="4305091" cy="254281"/>
          </a:xfrm>
        </p:spPr>
        <p:txBody>
          <a:bodyPr/>
          <a:lstStyle/>
          <a:p>
            <a:r>
              <a:rPr lang="en-US" dirty="0"/>
              <a:t>Associate Professor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16668" y="4337351"/>
            <a:ext cx="4305091" cy="681037"/>
          </a:xfrm>
        </p:spPr>
        <p:txBody>
          <a:bodyPr/>
          <a:lstStyle/>
          <a:p>
            <a:r>
              <a:rPr lang="en-US" dirty="0"/>
              <a:t>Gradient ascent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7250" y="3736711"/>
            <a:ext cx="4305091" cy="322253"/>
          </a:xfrm>
        </p:spPr>
        <p:txBody>
          <a:bodyPr/>
          <a:lstStyle/>
          <a:p>
            <a:r>
              <a:rPr lang="en-US" dirty="0"/>
              <a:t>School of Computational Science and 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75490" y="580794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>
              <a:lnSpc>
                <a:spcPts val="1200"/>
              </a:lnSpc>
            </a:pPr>
            <a:endParaRPr lang="en-US" sz="1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3615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5F76691-8405-43F1-839B-A7E8B6B00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17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76C03F3-3732-4EFE-A6CB-3A471DB8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5BE7A3D-34A2-47BD-AC5E-002095BBB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945D7ED-3B37-4D5D-B4BC-A2ED648EA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4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EF6D7E6-F180-43A0-AE87-811C9E38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7E0FCA7-E09D-4F30-B928-4652CF4B4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4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E3BA892-33B0-47DD-AB49-215E5AC0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3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26F69F2-9E3F-4F61-BEF1-148D819C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1E7B2E1-97A2-45A9-96E7-A29C0895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0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6F077FB-EB18-4780-9856-4FA8A63E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65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2F11BDF-ECCB-4060-BFD4-D053DFCA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6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1996746-D1C0-41AB-A78E-502451EE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5027388-B701-4643-AF22-3275F29B4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9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4D4777C-63FB-47A6-A1BD-5A4C1A229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9DA96C-2B89-438A-A04E-E4967732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01F55D9-BF7D-4509-98F5-43658C572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6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70598DA-8A5B-4F0D-B567-53FEF59A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15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E2C619F-B930-47E3-AFBD-DB4F7B69E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14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9D102EF-4856-4AB4-A01F-C928F85D6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D4263BF-1B7B-4937-8F9C-C1E7AC89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9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22EDA49-A96F-49C8-AD58-24BDC65F5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C675390-7FAD-47C5-881E-F18E477B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9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6588EBD-18A1-4C07-8F08-AD158CAF1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98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86B12A-1BA1-45DB-8555-DC35299E6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DBCA12-0C87-4790-BE9F-38140CA7E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F56A3DB-AA71-4A02-A397-04FF052A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8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EC481C8-4D1B-4500-9BBF-C402A3CEC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7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8D9B911-4D21-4740-B029-AE6592D3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6852C0D-5132-4F1E-A924-A20B5FB2A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9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E5AB803-89D1-4938-BE16-AE7D5274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7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42C77D1-9D95-437F-8606-2F45B4D38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4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6A7D418-051A-4BBA-9CAB-006343D3B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11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5413EDB-D6A9-435A-B157-1FA4DE1A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5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21E2987-0B97-4B29-A7DB-E95230B6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630FC1B-D2FC-4308-B63C-985E1622E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7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0EA13EE-6DBF-46E9-BA60-D1897C86A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810A050-0A2A-430D-9074-C5D0F9FD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4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51274C-98E0-4C32-B744-CE13123D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4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1D26452-D971-482F-8CC0-1B06FE5A6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8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27AB5F-6299-443F-9E86-0DFD0AD40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9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8CF025-721D-4A13-BE7E-530A7F019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5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D25C9EA-F563-4985-A000-BE984490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4B37AF-DEA3-44D8-B29C-77566024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2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DFD185B-AFBC-4193-BB56-47C398A07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7F0BD65-82D6-4063-B97C-3813407E5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993615A-2803-42D6-981D-73B3070F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3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A2501E6-B06A-41A8-A0E4-77D816ED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DA19BAD-F4F7-47B0-8255-450326EE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1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FC3F9FA-DD33-4080-BFDE-C73EC8F13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AEF0874-B047-458B-A2F2-2FEE501A8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2A25ED2-FD0F-41D5-9628-818113FE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4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3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263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F4ACCC5-9E8C-428A-9F97-42BCA4856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1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E3497D-B11E-48BD-B257-60AC3059D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E35EBB5-955F-4A58-9C1D-9037533D2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8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9815E9A-587F-4528-9016-C6BE9D563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4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lf Page Slash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/>
      </a:bodyPr>
      <a:lstStyle>
        <a:defPPr algn="l">
          <a:lnSpc>
            <a:spcPts val="1200"/>
          </a:lnSpc>
          <a:defRPr sz="1200" dirty="0" smtClean="0">
            <a:solidFill>
              <a:srgbClr val="000000"/>
            </a:solidFill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Full Page Layou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Head Sho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5297</TotalTime>
  <Words>1192</Words>
  <Application>Microsoft Macintosh PowerPoint</Application>
  <PresentationFormat>On-screen Show (16:9)</PresentationFormat>
  <Paragraphs>159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Calibri</vt:lpstr>
      <vt:lpstr>Helvetica</vt:lpstr>
      <vt:lpstr>Vitesse</vt:lpstr>
      <vt:lpstr>Vitesse Bold</vt:lpstr>
      <vt:lpstr>Vitesse Medium</vt:lpstr>
      <vt:lpstr>Arial</vt:lpstr>
      <vt:lpstr>Half Page Slash</vt:lpstr>
      <vt:lpstr>Full Page Layout</vt:lpstr>
      <vt:lpstr>Head Shot</vt:lpstr>
      <vt:lpstr>Introduction to Computing for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www.gatech.edu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DUALITY</dc:title>
  <dc:creator>Professional Education</dc:creator>
  <cp:lastModifiedBy>Tsao, Jinn-Wei</cp:lastModifiedBy>
  <cp:revision>715</cp:revision>
  <dcterms:created xsi:type="dcterms:W3CDTF">2017-01-20T18:55:05Z</dcterms:created>
  <dcterms:modified xsi:type="dcterms:W3CDTF">2017-06-12T17:14:37Z</dcterms:modified>
</cp:coreProperties>
</file>